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20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1115758288784"/>
          <c:y val="1.4092777451556101E-2"/>
          <c:w val="0.63221761614334304"/>
          <c:h val="0.94832648267762798"/>
        </c:manualLayout>
      </c:layout>
      <c:pieChart>
        <c:varyColors val="1"/>
        <c:ser>
          <c:idx val="1"/>
          <c:order val="1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B0F0"/>
            </a:solidFill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90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90</c:v>
                </c:pt>
                <c:pt idx="2">
                  <c:v>90</c:v>
                </c:pt>
                <c:pt idx="3">
                  <c:v>90</c:v>
                </c:pt>
              </c:numCache>
            </c:numRef>
          </c:val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98232E"/>
              </a:solidFill>
              <a:effectLst/>
            </c:spPr>
          </c:dPt>
          <c:dPt>
            <c:idx val="1"/>
            <c:bubble3D val="0"/>
            <c:spPr>
              <a:solidFill>
                <a:srgbClr val="F9A635"/>
              </a:solidFill>
              <a:effectLst/>
            </c:spPr>
          </c:dPt>
          <c:dPt>
            <c:idx val="2"/>
            <c:bubble3D val="0"/>
            <c:spPr>
              <a:solidFill>
                <a:srgbClr val="F57C1E"/>
              </a:solidFill>
              <a:effectLst/>
            </c:spPr>
          </c:dPt>
          <c:dPt>
            <c:idx val="3"/>
            <c:bubble3D val="0"/>
            <c:spPr>
              <a:solidFill>
                <a:srgbClr val="F53131"/>
              </a:solidFill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90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90</c:v>
                </c:pt>
                <c:pt idx="2">
                  <c:v>90</c:v>
                </c:pt>
                <c:pt idx="3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0.79122</cdr:x>
      <cdr:y>0</cdr:y>
    </cdr:from>
    <cdr:to>
      <cdr:x>1</cdr:x>
      <cdr:y>0.05506</cdr:y>
    </cdr:to>
    <cdr:sp macro="" textlink="">
      <cdr:nvSpPr>
        <cdr:cNvPr id="4" name="Rectangle 3"/>
        <cdr:cNvSpPr/>
      </cdr:nvSpPr>
      <cdr:spPr>
        <a:xfrm xmlns:a="http://schemas.openxmlformats.org/drawingml/2006/main">
          <a:off x="6148386" y="0"/>
          <a:ext cx="1622425" cy="2308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defTabSz="457200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1pPr>
          <a:lvl2pPr marL="457200" algn="l" defTabSz="457200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2pPr>
          <a:lvl3pPr marL="914400" algn="l" defTabSz="457200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3pPr>
          <a:lvl4pPr marL="1371600" algn="l" defTabSz="457200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4pPr>
          <a:lvl5pPr marL="1828800" algn="l" defTabSz="457200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24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24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24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24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9pPr>
        </a:lstStyle>
        <a:p xmlns:a="http://schemas.openxmlformats.org/drawingml/2006/main">
          <a:pPr eaLnBrk="1" hangingPunct="1">
            <a:spcAft>
              <a:spcPts val="500"/>
            </a:spcAft>
          </a:pPr>
          <a:endParaRPr lang="en-US" sz="900" b="1" dirty="0" smtClean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0.74844</cdr:x>
      <cdr:y>0.48581</cdr:y>
    </cdr:from>
    <cdr:to>
      <cdr:x>1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815987" y="2036761"/>
          <a:ext cx="1954825" cy="2155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 eaLnBrk="1" hangingPunct="1">
            <a:spcBef>
              <a:spcPct val="0"/>
            </a:spcBef>
            <a:buFontTx/>
            <a:buNone/>
          </a:pPr>
          <a:endParaRPr lang="en-US" altLang="en-US" sz="900" dirty="0">
            <a:solidFill>
              <a:schemeClr val="bg1"/>
            </a:solidFill>
            <a:cs typeface="Arial" panose="020B0604020202020204" pitchFamily="34" charset="0"/>
          </a:endParaRPr>
        </a:p>
        <a:p xmlns:a="http://schemas.openxmlformats.org/drawingml/2006/main">
          <a:pPr lvl="0" algn="r">
            <a:spcBef>
              <a:spcPct val="0"/>
            </a:spcBef>
          </a:pPr>
          <a:r>
            <a:rPr lang="en-US" altLang="en-US" sz="900" b="1" dirty="0" smtClean="0">
              <a:solidFill>
                <a:srgbClr val="FFFFFF"/>
              </a:solidFill>
            </a:rPr>
            <a:t>Dr. Rogers Wilson</a:t>
          </a:r>
          <a:endParaRPr lang="en-US" altLang="en-US" sz="900" b="1" dirty="0">
            <a:solidFill>
              <a:srgbClr val="FFFFFF"/>
            </a:solidFill>
          </a:endParaRPr>
        </a:p>
        <a:p xmlns:a="http://schemas.openxmlformats.org/drawingml/2006/main">
          <a:pPr lvl="0" algn="r">
            <a:spcBef>
              <a:spcPct val="0"/>
            </a:spcBef>
          </a:pPr>
          <a:r>
            <a:rPr lang="en-US" altLang="en-US" sz="900" dirty="0" smtClean="0">
              <a:solidFill>
                <a:srgbClr val="FFFFFF"/>
              </a:solidFill>
              <a:cs typeface="Arial" panose="020B0604020202020204" pitchFamily="34" charset="0"/>
            </a:rPr>
            <a:t>Medical Director</a:t>
          </a:r>
        </a:p>
        <a:p xmlns:a="http://schemas.openxmlformats.org/drawingml/2006/main">
          <a:pPr algn="r">
            <a:spcBef>
              <a:spcPct val="0"/>
            </a:spcBef>
            <a:buFontTx/>
            <a:buNone/>
          </a:pPr>
          <a:endParaRPr lang="en-US" altLang="en-US" sz="900" b="1" dirty="0" smtClean="0">
            <a:solidFill>
              <a:schemeClr val="bg1"/>
            </a:solidFill>
          </a:endParaRPr>
        </a:p>
        <a:p xmlns:a="http://schemas.openxmlformats.org/drawingml/2006/main">
          <a:pPr algn="r">
            <a:spcBef>
              <a:spcPct val="0"/>
            </a:spcBef>
            <a:buFontTx/>
            <a:buNone/>
          </a:pPr>
          <a:endParaRPr lang="en-US" altLang="en-US" sz="900" dirty="0">
            <a:solidFill>
              <a:schemeClr val="bg1"/>
            </a:solidFill>
          </a:endParaRPr>
        </a:p>
        <a:p xmlns:a="http://schemas.openxmlformats.org/drawingml/2006/main">
          <a:pPr algn="r">
            <a:spcBef>
              <a:spcPct val="0"/>
            </a:spcBef>
            <a:buFontTx/>
            <a:buNone/>
          </a:pPr>
          <a:endParaRPr lang="en-US" altLang="en-US" sz="700" dirty="0" smtClean="0">
            <a:solidFill>
              <a:schemeClr val="bg1"/>
            </a:solidFill>
          </a:endParaRPr>
        </a:p>
        <a:p xmlns:a="http://schemas.openxmlformats.org/drawingml/2006/main">
          <a:pPr algn="r" eaLnBrk="1" hangingPunct="1">
            <a:spcBef>
              <a:spcPct val="0"/>
            </a:spcBef>
            <a:buFontTx/>
            <a:buNone/>
          </a:pPr>
          <a:endParaRPr lang="en-US" altLang="en-US" sz="900" b="1" dirty="0" smtClean="0">
            <a:solidFill>
              <a:schemeClr val="bg1"/>
            </a:solidFill>
            <a:cs typeface="Arial" panose="020B0604020202020204" pitchFamily="34" charset="0"/>
          </a:endParaRPr>
        </a:p>
        <a:p xmlns:a="http://schemas.openxmlformats.org/drawingml/2006/main">
          <a:pPr algn="r" eaLnBrk="1" hangingPunct="1">
            <a:spcBef>
              <a:spcPct val="0"/>
            </a:spcBef>
            <a:buFontTx/>
            <a:buNone/>
          </a:pPr>
          <a:endParaRPr lang="en-US" sz="800" b="1" dirty="0" smtClean="0">
            <a:solidFill>
              <a:schemeClr val="bg1"/>
            </a:solidFill>
            <a:cs typeface="Arial" panose="020B0604020202020204" pitchFamily="34" charset="0"/>
          </a:endParaRPr>
        </a:p>
        <a:p xmlns:a="http://schemas.openxmlformats.org/drawingml/2006/main">
          <a:pPr algn="r" eaLnBrk="1" hangingPunct="1">
            <a:spcBef>
              <a:spcPct val="0"/>
            </a:spcBef>
            <a:buFontTx/>
            <a:buNone/>
          </a:pPr>
          <a:endParaRPr lang="en-US" altLang="en-US" sz="800" b="1" dirty="0" smtClean="0">
            <a:solidFill>
              <a:schemeClr val="bg1"/>
            </a:solidFill>
            <a:cs typeface="Arial" panose="020B0604020202020204" pitchFamily="34" charset="0"/>
          </a:endParaRPr>
        </a:p>
        <a:p xmlns:a="http://schemas.openxmlformats.org/drawingml/2006/main">
          <a:pPr algn="r" eaLnBrk="1" hangingPunct="1">
            <a:spcBef>
              <a:spcPct val="0"/>
            </a:spcBef>
            <a:buFontTx/>
            <a:buNone/>
          </a:pPr>
          <a:endParaRPr lang="en-US" sz="800" b="1" dirty="0">
            <a:solidFill>
              <a:schemeClr val="bg1"/>
            </a:solidFill>
            <a:cs typeface="Arial" panose="020B0604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31FCFA-8FB7-4FE1-B0E8-83DD22B9D010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43809E-82C7-4CC6-A2E9-30646CF1E22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586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37784563" indent="-37329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37557" indent="-22658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3pPr>
            <a:lvl4pPr marL="1593821" indent="-22658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4pPr>
            <a:lvl5pPr marL="2048532" indent="-22658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5pPr>
            <a:lvl6pPr marL="2495485" indent="-226580" defTabSz="44695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6pPr>
            <a:lvl7pPr marL="2942438" indent="-226580" defTabSz="44695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7pPr>
            <a:lvl8pPr marL="3389390" indent="-226580" defTabSz="44695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8pPr>
            <a:lvl9pPr marL="3836343" indent="-226580" defTabSz="44695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387A8493-9CEC-42E7-BBDE-A4A2301AE18D}" type="slidenum">
              <a:rPr lang="en-US" altLang="en-US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27733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81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66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643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40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137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71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11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180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803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88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266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BF287-769C-4A12-9820-744BBD132C99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33E8E-FD58-4F1A-A2CA-E977521793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875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>
          <a:xfrm>
            <a:off x="458788" y="274638"/>
            <a:ext cx="8229600" cy="436562"/>
          </a:xfrm>
        </p:spPr>
        <p:txBody>
          <a:bodyPr>
            <a:noAutofit/>
          </a:bodyPr>
          <a:lstStyle/>
          <a:p>
            <a:r>
              <a:rPr lang="en-US" altLang="en-US" sz="2800" cap="none" dirty="0" smtClean="0">
                <a:latin typeface="Arial" pitchFamily="34" charset="0"/>
                <a:cs typeface="Arial" pitchFamily="34" charset="0"/>
              </a:rPr>
              <a:t>CIGNA’S ACCOUNT TEAM </a:t>
            </a:r>
          </a:p>
        </p:txBody>
      </p:sp>
      <p:sp>
        <p:nvSpPr>
          <p:cNvPr id="7475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1589722" y="6392310"/>
            <a:ext cx="6002655" cy="4219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7931725" indent="-3747452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684213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915988" indent="-23177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146175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16033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0605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25177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29749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dirty="0" smtClean="0">
                <a:solidFill>
                  <a:srgbClr val="999999"/>
                </a:solidFill>
                <a:latin typeface="Arial Narrow" pitchFamily="34" charset="0"/>
              </a:rPr>
              <a:t>© 2018 Cigna  </a:t>
            </a:r>
          </a:p>
        </p:txBody>
      </p:sp>
      <p:grpSp>
        <p:nvGrpSpPr>
          <p:cNvPr id="3" name="Group 49"/>
          <p:cNvGrpSpPr>
            <a:grpSpLocks/>
          </p:cNvGrpSpPr>
          <p:nvPr/>
        </p:nvGrpSpPr>
        <p:grpSpPr bwMode="auto">
          <a:xfrm>
            <a:off x="609600" y="986206"/>
            <a:ext cx="7848600" cy="5143661"/>
            <a:chOff x="685800" y="1412996"/>
            <a:chExt cx="7718688" cy="4273448"/>
          </a:xfrm>
          <a:solidFill>
            <a:srgbClr val="0070C0"/>
          </a:solidFill>
        </p:grpSpPr>
        <p:sp>
          <p:nvSpPr>
            <p:cNvPr id="12" name="Rectangle 44"/>
            <p:cNvSpPr>
              <a:spLocks noChangeArrowheads="1"/>
            </p:cNvSpPr>
            <p:nvPr/>
          </p:nvSpPr>
          <p:spPr bwMode="auto">
            <a:xfrm>
              <a:off x="685800" y="1412996"/>
              <a:ext cx="3859345" cy="2136724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  <a:latin typeface="Calibri" pitchFamily="34" charset="0"/>
                <a:ea typeface="ＭＳ Ｐゴシック" charset="-128"/>
                <a:cs typeface="Arial" pitchFamily="-1" charset="0"/>
              </a:endParaRPr>
            </a:p>
          </p:txBody>
        </p:sp>
        <p:sp>
          <p:nvSpPr>
            <p:cNvPr id="13" name="Rectangle 46"/>
            <p:cNvSpPr>
              <a:spLocks noChangeArrowheads="1"/>
            </p:cNvSpPr>
            <p:nvPr/>
          </p:nvSpPr>
          <p:spPr bwMode="auto">
            <a:xfrm>
              <a:off x="4545145" y="1412996"/>
              <a:ext cx="3859343" cy="2136724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  <a:latin typeface="Calibri" pitchFamily="34" charset="0"/>
                <a:ea typeface="ＭＳ Ｐゴシック" charset="-128"/>
                <a:cs typeface="Arial" pitchFamily="-1" charset="0"/>
              </a:endParaRPr>
            </a:p>
          </p:txBody>
        </p:sp>
        <p:sp>
          <p:nvSpPr>
            <p:cNvPr id="14" name="Rectangle 47"/>
            <p:cNvSpPr>
              <a:spLocks noChangeArrowheads="1"/>
            </p:cNvSpPr>
            <p:nvPr/>
          </p:nvSpPr>
          <p:spPr bwMode="auto">
            <a:xfrm>
              <a:off x="685800" y="3549720"/>
              <a:ext cx="3859345" cy="2136724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  <a:latin typeface="Calibri" pitchFamily="34" charset="0"/>
                <a:ea typeface="ＭＳ Ｐゴシック" charset="-128"/>
                <a:cs typeface="Arial" pitchFamily="-1" charset="0"/>
              </a:endParaRPr>
            </a:p>
          </p:txBody>
        </p:sp>
        <p:sp>
          <p:nvSpPr>
            <p:cNvPr id="15" name="Rectangle 48"/>
            <p:cNvSpPr>
              <a:spLocks noChangeArrowheads="1"/>
            </p:cNvSpPr>
            <p:nvPr/>
          </p:nvSpPr>
          <p:spPr bwMode="auto">
            <a:xfrm>
              <a:off x="4545145" y="3549720"/>
              <a:ext cx="3859343" cy="2136724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  <a:latin typeface="Calibri" pitchFamily="34" charset="0"/>
                <a:ea typeface="ＭＳ Ｐゴシック" charset="-128"/>
                <a:cs typeface="Arial" pitchFamily="-1" charset="0"/>
              </a:endParaRPr>
            </a:p>
          </p:txBody>
        </p:sp>
      </p:grp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106169487"/>
              </p:ext>
            </p:extLst>
          </p:nvPr>
        </p:nvGraphicFramePr>
        <p:xfrm>
          <a:off x="583406" y="1468438"/>
          <a:ext cx="7874793" cy="4551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4759" name="Text Box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704532" y="990600"/>
            <a:ext cx="2384425" cy="23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7931725" indent="-3747452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684213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915988" indent="-23177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146175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16033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0605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25177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29749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900" b="1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b="1" dirty="0" smtClean="0">
                <a:solidFill>
                  <a:schemeClr val="bg1"/>
                </a:solidFill>
              </a:rPr>
              <a:t>Kim Shepard</a:t>
            </a:r>
            <a:endParaRPr lang="en-US" altLang="en-US" sz="900" b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Vice </a:t>
            </a:r>
            <a:r>
              <a:rPr lang="en-US" altLang="en-US" sz="900" dirty="0" smtClean="0">
                <a:solidFill>
                  <a:schemeClr val="bg1"/>
                </a:solidFill>
              </a:rPr>
              <a:t>President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900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b="1" dirty="0" smtClean="0">
                <a:solidFill>
                  <a:schemeClr val="bg1"/>
                </a:solidFill>
              </a:rPr>
              <a:t>Roger Shive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dirty="0" smtClean="0">
                <a:solidFill>
                  <a:schemeClr val="bg1"/>
                </a:solidFill>
              </a:rPr>
              <a:t>Executive Sponsor</a:t>
            </a:r>
            <a:endParaRPr lang="en-US" altLang="en-US" sz="900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900" b="1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900" b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900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900" b="1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900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500"/>
              </a:spcAft>
              <a:buFontTx/>
              <a:buNone/>
            </a:pPr>
            <a:endParaRPr lang="en-US" altLang="en-US" sz="9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500"/>
              </a:spcAft>
              <a:buFontTx/>
              <a:buNone/>
            </a:pPr>
            <a:endParaRPr lang="en-US" altLang="en-US" sz="900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500"/>
              </a:spcAft>
              <a:buFontTx/>
              <a:buNone/>
            </a:pPr>
            <a:endParaRPr lang="en-US" altLang="en-US" sz="1100" i="1" u="sng" dirty="0"/>
          </a:p>
          <a:p>
            <a:pPr eaLnBrk="1" hangingPunct="1">
              <a:spcBef>
                <a:spcPct val="0"/>
              </a:spcBef>
              <a:spcAft>
                <a:spcPts val="500"/>
              </a:spcAft>
              <a:buFontTx/>
              <a:buNone/>
            </a:pPr>
            <a:endParaRPr lang="en-US" altLang="en-US" sz="1100" i="1" dirty="0"/>
          </a:p>
        </p:txBody>
      </p:sp>
      <p:sp>
        <p:nvSpPr>
          <p:cNvPr id="74760" name="Text Box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971800" y="2294803"/>
            <a:ext cx="10604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7931725" indent="-3747452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684213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915988" indent="-23177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146175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16033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0605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25177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29749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</a:rPr>
              <a:t>Executive Management/ Sponsorship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H="1" flipV="1">
            <a:off x="4591050" y="1371600"/>
            <a:ext cx="1" cy="4405314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77056" y="3595062"/>
            <a:ext cx="7981950" cy="1588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763" name="Text Box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230813" y="2294843"/>
            <a:ext cx="9413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7931725" indent="-3747452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684213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915988" indent="-23177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146175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16033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0605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25177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29749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</a:rPr>
              <a:t>Core Account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</a:rPr>
              <a:t>Team</a:t>
            </a:r>
          </a:p>
        </p:txBody>
      </p:sp>
      <p:sp>
        <p:nvSpPr>
          <p:cNvPr id="74764" name="Text Box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971800" y="4191000"/>
            <a:ext cx="12350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7931725" indent="-3747452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684213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915988" indent="-23177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146175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16033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0605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25177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29749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</a:rPr>
              <a:t>Planning and Strategy Support</a:t>
            </a:r>
          </a:p>
        </p:txBody>
      </p:sp>
      <p:sp>
        <p:nvSpPr>
          <p:cNvPr id="74765" name="Text Box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908550" y="4191000"/>
            <a:ext cx="1492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7931725" indent="-3747452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684213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915988" indent="-231775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146175" indent="-230188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16033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0605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25177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2974975" indent="-230188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>
                <a:solidFill>
                  <a:schemeClr val="bg1"/>
                </a:solidFill>
              </a:rPr>
              <a:t>Consultative Support</a:t>
            </a:r>
          </a:p>
        </p:txBody>
      </p:sp>
      <p:sp>
        <p:nvSpPr>
          <p:cNvPr id="24" name="Oval 23"/>
          <p:cNvSpPr/>
          <p:nvPr/>
        </p:nvSpPr>
        <p:spPr>
          <a:xfrm>
            <a:off x="3902075" y="2848840"/>
            <a:ext cx="1377949" cy="134216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en-US" sz="1800" dirty="0"/>
          </a:p>
        </p:txBody>
      </p:sp>
      <p:sp>
        <p:nvSpPr>
          <p:cNvPr id="74768" name="Text Box 20"/>
          <p:cNvSpPr txBox="1">
            <a:spLocks noChangeArrowheads="1"/>
          </p:cNvSpPr>
          <p:nvPr/>
        </p:nvSpPr>
        <p:spPr bwMode="auto">
          <a:xfrm>
            <a:off x="631825" y="3619433"/>
            <a:ext cx="22098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b="1" dirty="0" smtClean="0">
                <a:solidFill>
                  <a:schemeClr val="bg1"/>
                </a:solidFill>
              </a:rPr>
              <a:t>Deborah Rosiewicz</a:t>
            </a:r>
            <a:endParaRPr lang="en-US" altLang="en-US" sz="900" b="1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dirty="0" smtClean="0">
                <a:solidFill>
                  <a:schemeClr val="bg1"/>
                </a:solidFill>
              </a:rPr>
              <a:t> </a:t>
            </a:r>
            <a:r>
              <a:rPr lang="en-US" altLang="en-US" sz="900" dirty="0" smtClean="0">
                <a:solidFill>
                  <a:schemeClr val="bg1"/>
                </a:solidFill>
              </a:rPr>
              <a:t>Implementation Manager</a:t>
            </a:r>
            <a:endParaRPr lang="en-US" altLang="en-US" sz="9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4769" name="TextBox 3"/>
          <p:cNvSpPr txBox="1">
            <a:spLocks noChangeArrowheads="1"/>
          </p:cNvSpPr>
          <p:nvPr/>
        </p:nvSpPr>
        <p:spPr bwMode="auto">
          <a:xfrm>
            <a:off x="6340476" y="986207"/>
            <a:ext cx="2117724" cy="183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800" b="1" dirty="0" smtClean="0">
              <a:solidFill>
                <a:schemeClr val="bg1"/>
              </a:solidFill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900" b="1" dirty="0" smtClean="0">
                <a:solidFill>
                  <a:schemeClr val="bg1"/>
                </a:solidFill>
              </a:rPr>
              <a:t>Erica Emmons</a:t>
            </a:r>
            <a:endParaRPr lang="en-US" altLang="en-US" sz="900" b="1" dirty="0">
              <a:solidFill>
                <a:schemeClr val="bg1"/>
              </a:solidFill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900" dirty="0" smtClean="0">
                <a:solidFill>
                  <a:schemeClr val="bg1"/>
                </a:solidFill>
              </a:rPr>
              <a:t>Client </a:t>
            </a:r>
            <a:r>
              <a:rPr lang="en-US" altLang="en-US" sz="900" dirty="0">
                <a:solidFill>
                  <a:schemeClr val="bg1"/>
                </a:solidFill>
              </a:rPr>
              <a:t>Manager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900" b="1" dirty="0" smtClean="0">
              <a:solidFill>
                <a:schemeClr val="bg1"/>
              </a:solidFill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900" b="1" dirty="0" smtClean="0">
                <a:solidFill>
                  <a:schemeClr val="bg1"/>
                </a:solidFill>
              </a:rPr>
              <a:t>Lindsay Reed</a:t>
            </a:r>
            <a:endParaRPr lang="en-US" altLang="en-US" sz="900" b="1" dirty="0">
              <a:solidFill>
                <a:schemeClr val="bg1"/>
              </a:solidFill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900" dirty="0" smtClean="0">
                <a:solidFill>
                  <a:schemeClr val="bg1"/>
                </a:solidFill>
              </a:rPr>
              <a:t>Client </a:t>
            </a:r>
            <a:r>
              <a:rPr lang="en-US" altLang="en-US" sz="900" dirty="0">
                <a:solidFill>
                  <a:schemeClr val="bg1"/>
                </a:solidFill>
              </a:rPr>
              <a:t>Engagement </a:t>
            </a:r>
            <a:r>
              <a:rPr lang="en-US" altLang="en-US" sz="900" dirty="0" smtClean="0">
                <a:solidFill>
                  <a:schemeClr val="bg1"/>
                </a:solidFill>
              </a:rPr>
              <a:t>Manager</a:t>
            </a:r>
            <a:endParaRPr lang="en-US" altLang="en-US" sz="900" dirty="0">
              <a:solidFill>
                <a:schemeClr val="bg1"/>
              </a:solidFill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900" b="1" dirty="0">
              <a:solidFill>
                <a:schemeClr val="bg1"/>
              </a:solidFill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900" b="1" dirty="0" smtClean="0">
                <a:solidFill>
                  <a:schemeClr val="bg1"/>
                </a:solidFill>
              </a:rPr>
              <a:t>Donna Gallifant</a:t>
            </a:r>
            <a:endParaRPr lang="en-US" altLang="en-US" sz="900" b="1" dirty="0">
              <a:solidFill>
                <a:schemeClr val="bg1"/>
              </a:solidFill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900" dirty="0" smtClean="0">
                <a:solidFill>
                  <a:schemeClr val="bg1"/>
                </a:solidFill>
              </a:rPr>
              <a:t>Client </a:t>
            </a:r>
            <a:r>
              <a:rPr lang="en-US" altLang="en-US" sz="900" dirty="0">
                <a:solidFill>
                  <a:schemeClr val="bg1"/>
                </a:solidFill>
              </a:rPr>
              <a:t>Service Executive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900" b="1" dirty="0" smtClean="0">
              <a:solidFill>
                <a:schemeClr val="bg1"/>
              </a:solidFill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800" dirty="0">
              <a:solidFill>
                <a:schemeClr val="bg1"/>
              </a:solidFill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700" dirty="0" smtClean="0">
              <a:solidFill>
                <a:schemeClr val="bg1"/>
              </a:solidFill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0090" y="5486400"/>
            <a:ext cx="259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/>
          </a:p>
        </p:txBody>
      </p:sp>
      <p:sp>
        <p:nvSpPr>
          <p:cNvPr id="22" name="Oval 21"/>
          <p:cNvSpPr/>
          <p:nvPr/>
        </p:nvSpPr>
        <p:spPr>
          <a:xfrm>
            <a:off x="3902074" y="2848840"/>
            <a:ext cx="1377949" cy="134216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2074" y="2860151"/>
            <a:ext cx="1384299" cy="133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8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53</Words>
  <Application>Microsoft Office PowerPoint</Application>
  <PresentationFormat>On-screen Show (4:3)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ＭＳ Ｐゴシック</vt:lpstr>
      <vt:lpstr>ＭＳ Ｐゴシック</vt:lpstr>
      <vt:lpstr>Arial</vt:lpstr>
      <vt:lpstr>Arial Narrow</vt:lpstr>
      <vt:lpstr>Calibri</vt:lpstr>
      <vt:lpstr>Office Theme</vt:lpstr>
      <vt:lpstr>CIGNA’S ACCOUNT TEAM </vt:lpstr>
    </vt:vector>
  </TitlesOfParts>
  <Company>Cigna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CIGNA’S ACCOUNT TEAM</dc:title>
  <dc:creator>Truffer, Beth W      HHHH</dc:creator>
  <cp:lastModifiedBy>Simon-Graham, Vonda L      HHHH</cp:lastModifiedBy>
  <cp:revision>13</cp:revision>
  <dcterms:created xsi:type="dcterms:W3CDTF">2017-04-22T15:14:17Z</dcterms:created>
  <dcterms:modified xsi:type="dcterms:W3CDTF">2020-01-07T19:33:02Z</dcterms:modified>
</cp:coreProperties>
</file>